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ppt" ContentType="application/vnd.ms-powerpoi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37" r:id="rId2"/>
    <p:sldId id="488" r:id="rId3"/>
    <p:sldId id="491" r:id="rId4"/>
    <p:sldId id="494" r:id="rId5"/>
    <p:sldId id="495" r:id="rId6"/>
    <p:sldId id="496" r:id="rId7"/>
    <p:sldId id="500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0000FF"/>
    <a:srgbClr val="FF3300"/>
    <a:srgbClr val="00CC00"/>
    <a:srgbClr val="00FF99"/>
    <a:srgbClr val="003399"/>
    <a:srgbClr val="0066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emf"/><Relationship Id="rId18" Type="http://schemas.openxmlformats.org/officeDocument/2006/relationships/image" Target="../media/image46.w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17" Type="http://schemas.openxmlformats.org/officeDocument/2006/relationships/image" Target="../media/image21.wmf"/><Relationship Id="rId2" Type="http://schemas.openxmlformats.org/officeDocument/2006/relationships/image" Target="../media/image31.emf"/><Relationship Id="rId16" Type="http://schemas.openxmlformats.org/officeDocument/2006/relationships/image" Target="../media/image45.emf"/><Relationship Id="rId1" Type="http://schemas.openxmlformats.org/officeDocument/2006/relationships/image" Target="../media/image30.emf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5" Type="http://schemas.openxmlformats.org/officeDocument/2006/relationships/image" Target="../media/image4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Relationship Id="rId14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7252B-2F81-448A-B668-E339DDF3B8EF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D4FDC-F7B3-4BCA-ACB3-7113D7F05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220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9.pn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0.png"/><Relationship Id="rId5" Type="http://schemas.openxmlformats.org/officeDocument/2006/relationships/image" Target="../media/image6.emf"/><Relationship Id="rId10" Type="http://schemas.openxmlformats.org/officeDocument/2006/relationships/image" Target="../media/image8.e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Microsoft_PowerPoint_97-2003_____1.ppt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1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8.e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17.e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PowerPoint_97-2003_____2.ppt"/><Relationship Id="rId13" Type="http://schemas.openxmlformats.org/officeDocument/2006/relationships/image" Target="../media/image25.emf"/><Relationship Id="rId18" Type="http://schemas.openxmlformats.org/officeDocument/2006/relationships/image" Target="../media/image27.emf"/><Relationship Id="rId3" Type="http://schemas.openxmlformats.org/officeDocument/2006/relationships/oleObject" Target="../embeddings/oleObject18.bin"/><Relationship Id="rId21" Type="http://schemas.openxmlformats.org/officeDocument/2006/relationships/image" Target="../media/image28.emf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Microsoft_PowerPoint_97-2003_____3.ppt"/><Relationship Id="rId17" Type="http://schemas.openxmlformats.org/officeDocument/2006/relationships/oleObject" Target="../embeddings/Microsoft_PowerPoint_97-2003_____4.ppt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Microsoft_PowerPoint_97-2003_____5.ppt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e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29.emf"/><Relationship Id="rId5" Type="http://schemas.openxmlformats.org/officeDocument/2006/relationships/oleObject" Target="../embeddings/oleObject19.bin"/><Relationship Id="rId15" Type="http://schemas.openxmlformats.org/officeDocument/2006/relationships/image" Target="../media/image26.emf"/><Relationship Id="rId23" Type="http://schemas.openxmlformats.org/officeDocument/2006/relationships/oleObject" Target="../embeddings/Microsoft_PowerPoint_97-2003_____6.ppt"/><Relationship Id="rId10" Type="http://schemas.openxmlformats.org/officeDocument/2006/relationships/image" Target="../media/image10.png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22.emf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7.emf"/><Relationship Id="rId26" Type="http://schemas.openxmlformats.org/officeDocument/2006/relationships/image" Target="../media/image41.emf"/><Relationship Id="rId3" Type="http://schemas.openxmlformats.org/officeDocument/2006/relationships/oleObject" Target="../embeddings/oleObject26.bin"/><Relationship Id="rId21" Type="http://schemas.openxmlformats.org/officeDocument/2006/relationships/oleObject" Target="../embeddings/oleObject35.bin"/><Relationship Id="rId34" Type="http://schemas.openxmlformats.org/officeDocument/2006/relationships/image" Target="../media/image45.emf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4.emf"/><Relationship Id="rId17" Type="http://schemas.openxmlformats.org/officeDocument/2006/relationships/oleObject" Target="../embeddings/oleObject33.bin"/><Relationship Id="rId25" Type="http://schemas.openxmlformats.org/officeDocument/2006/relationships/oleObject" Target="../embeddings/oleObject37.bin"/><Relationship Id="rId33" Type="http://schemas.openxmlformats.org/officeDocument/2006/relationships/oleObject" Target="../embeddings/oleObject41.bin"/><Relationship Id="rId38" Type="http://schemas.openxmlformats.org/officeDocument/2006/relationships/image" Target="../media/image46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6.emf"/><Relationship Id="rId20" Type="http://schemas.openxmlformats.org/officeDocument/2006/relationships/image" Target="../media/image38.emf"/><Relationship Id="rId29" Type="http://schemas.openxmlformats.org/officeDocument/2006/relationships/oleObject" Target="../embeddings/oleObject39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30.bin"/><Relationship Id="rId24" Type="http://schemas.openxmlformats.org/officeDocument/2006/relationships/image" Target="../media/image40.emf"/><Relationship Id="rId32" Type="http://schemas.openxmlformats.org/officeDocument/2006/relationships/image" Target="../media/image44.emf"/><Relationship Id="rId37" Type="http://schemas.openxmlformats.org/officeDocument/2006/relationships/oleObject" Target="../embeddings/oleObject43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23" Type="http://schemas.openxmlformats.org/officeDocument/2006/relationships/oleObject" Target="../embeddings/oleObject36.bin"/><Relationship Id="rId28" Type="http://schemas.openxmlformats.org/officeDocument/2006/relationships/image" Target="../media/image42.emf"/><Relationship Id="rId36" Type="http://schemas.openxmlformats.org/officeDocument/2006/relationships/image" Target="../media/image21.wmf"/><Relationship Id="rId10" Type="http://schemas.openxmlformats.org/officeDocument/2006/relationships/image" Target="../media/image33.emf"/><Relationship Id="rId19" Type="http://schemas.openxmlformats.org/officeDocument/2006/relationships/oleObject" Target="../embeddings/oleObject34.bin"/><Relationship Id="rId31" Type="http://schemas.openxmlformats.org/officeDocument/2006/relationships/oleObject" Target="../embeddings/oleObject40.bin"/><Relationship Id="rId4" Type="http://schemas.openxmlformats.org/officeDocument/2006/relationships/image" Target="../media/image30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5.emf"/><Relationship Id="rId22" Type="http://schemas.openxmlformats.org/officeDocument/2006/relationships/image" Target="../media/image39.emf"/><Relationship Id="rId27" Type="http://schemas.openxmlformats.org/officeDocument/2006/relationships/oleObject" Target="../embeddings/oleObject38.bin"/><Relationship Id="rId30" Type="http://schemas.openxmlformats.org/officeDocument/2006/relationships/image" Target="../media/image43.emf"/><Relationship Id="rId35" Type="http://schemas.openxmlformats.org/officeDocument/2006/relationships/oleObject" Target="../embeddings/oleObject4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666750" cy="504825"/>
          </a:xfrm>
          <a:prstGeom prst="rect">
            <a:avLst/>
          </a:prstGeom>
        </p:spPr>
      </p:pic>
      <p:sp>
        <p:nvSpPr>
          <p:cNvPr id="3" name="矩形 6"/>
          <p:cNvSpPr>
            <a:spLocks noChangeArrowheads="1"/>
          </p:cNvSpPr>
          <p:nvPr/>
        </p:nvSpPr>
        <p:spPr bwMode="auto">
          <a:xfrm>
            <a:off x="2069499" y="548680"/>
            <a:ext cx="480131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zh-CN" altLang="en-US" sz="3200" b="1" dirty="0" smtClean="0">
                <a:solidFill>
                  <a:srgbClr val="002060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第五节 隐函数的求导法则</a:t>
            </a:r>
            <a:endParaRPr kumimoji="1" lang="zh-CN" altLang="en-US" sz="3200" b="1" dirty="0">
              <a:solidFill>
                <a:srgbClr val="002060"/>
              </a:solidFill>
              <a:latin typeface="Times New Roman" pitchFamily="18" charset="0"/>
              <a:ea typeface="华文新魏" pitchFamily="2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75174" y="2803664"/>
            <a:ext cx="4889114" cy="545688"/>
          </a:xfrm>
          <a:prstGeom prst="rect">
            <a:avLst/>
          </a:prstGeom>
          <a:noFill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组合 5"/>
          <p:cNvGrpSpPr/>
          <p:nvPr/>
        </p:nvGrpSpPr>
        <p:grpSpPr>
          <a:xfrm>
            <a:off x="2577152" y="2204864"/>
            <a:ext cx="4307842" cy="639234"/>
            <a:chOff x="239687" y="1235"/>
            <a:chExt cx="5530671" cy="767520"/>
          </a:xfrm>
        </p:grpSpPr>
        <p:sp>
          <p:nvSpPr>
            <p:cNvPr id="7" name="圆角矩形 6"/>
            <p:cNvSpPr/>
            <p:nvPr/>
          </p:nvSpPr>
          <p:spPr>
            <a:xfrm>
              <a:off x="239687" y="1235"/>
              <a:ext cx="5530671" cy="7675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277154" y="38702"/>
              <a:ext cx="5455737" cy="6925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0664" tIns="0" rIns="160664" bIns="0" numCol="1" spcCol="1270" anchor="ctr" anchorCtr="0">
              <a:noAutofit/>
            </a:bodyPr>
            <a:lstStyle/>
            <a:p>
              <a:pPr lvl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zh-CN" altLang="en-US" sz="2800" b="1" dirty="0" smtClean="0">
                  <a:solidFill>
                    <a:srgbClr val="002060"/>
                  </a:solidFill>
                  <a:latin typeface="Times New Roman" pitchFamily="18" charset="0"/>
                  <a:ea typeface="华文新魏" pitchFamily="2" charset="-122"/>
                  <a:cs typeface="Times New Roman" pitchFamily="18" charset="0"/>
                </a:rPr>
                <a:t>一、一</a:t>
              </a:r>
              <a:r>
                <a:rPr kumimoji="1" lang="zh-CN" altLang="en-US" sz="2800" b="1" dirty="0">
                  <a:solidFill>
                    <a:srgbClr val="002060"/>
                  </a:solidFill>
                  <a:latin typeface="Times New Roman" pitchFamily="18" charset="0"/>
                  <a:ea typeface="华文新魏" pitchFamily="2" charset="-122"/>
                  <a:cs typeface="Times New Roman" pitchFamily="18" charset="0"/>
                </a:rPr>
                <a:t>个方程的情形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2275174" y="3747408"/>
            <a:ext cx="4889114" cy="545688"/>
          </a:xfrm>
          <a:prstGeom prst="rect">
            <a:avLst/>
          </a:prstGeom>
          <a:noFill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组合 9"/>
          <p:cNvGrpSpPr/>
          <p:nvPr/>
        </p:nvGrpSpPr>
        <p:grpSpPr>
          <a:xfrm>
            <a:off x="2577152" y="3178472"/>
            <a:ext cx="4307842" cy="639234"/>
            <a:chOff x="239687" y="1235"/>
            <a:chExt cx="5530671" cy="767520"/>
          </a:xfrm>
        </p:grpSpPr>
        <p:sp>
          <p:nvSpPr>
            <p:cNvPr id="11" name="圆角矩形 10"/>
            <p:cNvSpPr/>
            <p:nvPr/>
          </p:nvSpPr>
          <p:spPr>
            <a:xfrm>
              <a:off x="239687" y="1235"/>
              <a:ext cx="5530671" cy="7675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4"/>
            <p:cNvSpPr/>
            <p:nvPr/>
          </p:nvSpPr>
          <p:spPr>
            <a:xfrm>
              <a:off x="277154" y="38702"/>
              <a:ext cx="5455737" cy="6925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0664" tIns="0" rIns="160664" bIns="0" numCol="1" spcCol="1270" anchor="ctr" anchorCtr="0">
              <a:noAutofit/>
            </a:bodyPr>
            <a:lstStyle/>
            <a:p>
              <a:pPr lvl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zh-CN" altLang="en-US" sz="2800" b="1" dirty="0" smtClean="0">
                  <a:solidFill>
                    <a:srgbClr val="002060"/>
                  </a:solidFill>
                  <a:latin typeface="Times New Roman" pitchFamily="18" charset="0"/>
                  <a:ea typeface="华文新魏" pitchFamily="2" charset="-122"/>
                  <a:cs typeface="Times New Roman" pitchFamily="18" charset="0"/>
                </a:rPr>
                <a:t>二、方程组</a:t>
              </a:r>
              <a:r>
                <a:rPr kumimoji="1" lang="zh-CN" altLang="en-US" sz="2800" b="1" dirty="0">
                  <a:solidFill>
                    <a:srgbClr val="002060"/>
                  </a:solidFill>
                  <a:latin typeface="Times New Roman" pitchFamily="18" charset="0"/>
                  <a:ea typeface="华文新魏" pitchFamily="2" charset="-122"/>
                  <a:cs typeface="Times New Roman" pitchFamily="18" charset="0"/>
                </a:rPr>
                <a:t>的情形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464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293003" y="332656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293004" y="260648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"/>
          <p:cNvSpPr txBox="1"/>
          <p:nvPr/>
        </p:nvSpPr>
        <p:spPr>
          <a:xfrm>
            <a:off x="643205" y="1886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06699"/>
                </a:solidFill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一、一</a:t>
            </a:r>
            <a:r>
              <a:rPr lang="zh-CN" altLang="en-US" sz="2800" b="1" dirty="0">
                <a:solidFill>
                  <a:srgbClr val="006699"/>
                </a:solidFill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个方程的情形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83568" y="620688"/>
            <a:ext cx="3456384" cy="8792"/>
          </a:xfrm>
          <a:prstGeom prst="line">
            <a:avLst/>
          </a:prstGeom>
          <a:ln w="1905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68"/>
          <p:cNvSpPr txBox="1">
            <a:spLocks noChangeArrowheads="1"/>
          </p:cNvSpPr>
          <p:nvPr/>
        </p:nvSpPr>
        <p:spPr bwMode="auto">
          <a:xfrm>
            <a:off x="1867470" y="908720"/>
            <a:ext cx="6592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设函数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在点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的某一邻域内满足</a:t>
            </a:r>
          </a:p>
        </p:txBody>
      </p:sp>
      <p:sp>
        <p:nvSpPr>
          <p:cNvPr id="10" name="Text Box 172"/>
          <p:cNvSpPr txBox="1">
            <a:spLocks noChangeArrowheads="1"/>
          </p:cNvSpPr>
          <p:nvPr/>
        </p:nvSpPr>
        <p:spPr bwMode="auto">
          <a:xfrm>
            <a:off x="395536" y="3309516"/>
            <a:ext cx="830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则方程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) = 0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在点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的某邻域内可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唯一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确定一个单值</a:t>
            </a:r>
          </a:p>
        </p:txBody>
      </p:sp>
      <p:sp>
        <p:nvSpPr>
          <p:cNvPr id="11" name="Text Box 174"/>
          <p:cNvSpPr txBox="1">
            <a:spLocks noChangeArrowheads="1"/>
          </p:cNvSpPr>
          <p:nvPr/>
        </p:nvSpPr>
        <p:spPr bwMode="auto">
          <a:xfrm>
            <a:off x="395536" y="3923878"/>
            <a:ext cx="2736304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连续函数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y = f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) ,</a:t>
            </a:r>
          </a:p>
        </p:txBody>
      </p:sp>
      <p:sp>
        <p:nvSpPr>
          <p:cNvPr id="12" name="Text Box 176"/>
          <p:cNvSpPr txBox="1">
            <a:spLocks noChangeArrowheads="1"/>
          </p:cNvSpPr>
          <p:nvPr/>
        </p:nvSpPr>
        <p:spPr bwMode="auto">
          <a:xfrm>
            <a:off x="5715000" y="3923878"/>
            <a:ext cx="213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并有连续导数</a:t>
            </a:r>
          </a:p>
        </p:txBody>
      </p:sp>
      <p:graphicFrame>
        <p:nvGraphicFramePr>
          <p:cNvPr id="13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782535"/>
              </p:ext>
            </p:extLst>
          </p:nvPr>
        </p:nvGraphicFramePr>
        <p:xfrm>
          <a:off x="2527300" y="4609678"/>
          <a:ext cx="167640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公式" r:id="rId3" imgW="704799" imgH="419126" progId="Equation.3">
                  <p:embed/>
                </p:oleObj>
              </mc:Choice>
              <mc:Fallback>
                <p:oleObj name="公式" r:id="rId3" imgW="704799" imgH="4191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4609678"/>
                        <a:ext cx="1676400" cy="1014413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80"/>
          <p:cNvSpPr txBox="1">
            <a:spLocks noChangeArrowheads="1"/>
          </p:cNvSpPr>
          <p:nvPr/>
        </p:nvSpPr>
        <p:spPr bwMode="auto">
          <a:xfrm>
            <a:off x="1547664" y="1490614"/>
            <a:ext cx="396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(1)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具有连续的偏导数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6" name="Text Box 185"/>
          <p:cNvSpPr txBox="1">
            <a:spLocks noChangeArrowheads="1"/>
          </p:cNvSpPr>
          <p:nvPr/>
        </p:nvSpPr>
        <p:spPr bwMode="auto">
          <a:xfrm>
            <a:off x="1547664" y="2066677"/>
            <a:ext cx="106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18" name="Text Box 187"/>
          <p:cNvSpPr txBox="1">
            <a:spLocks noChangeArrowheads="1"/>
          </p:cNvSpPr>
          <p:nvPr/>
        </p:nvSpPr>
        <p:spPr bwMode="auto">
          <a:xfrm>
            <a:off x="3048000" y="3923878"/>
            <a:ext cx="3429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满足条件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=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20" name="AutoShape 190"/>
          <p:cNvSpPr>
            <a:spLocks noChangeArrowheads="1"/>
          </p:cNvSpPr>
          <p:nvPr/>
        </p:nvSpPr>
        <p:spPr bwMode="auto">
          <a:xfrm>
            <a:off x="4879032" y="4835624"/>
            <a:ext cx="3581400" cy="609600"/>
          </a:xfrm>
          <a:prstGeom prst="wedgeRectCallout">
            <a:avLst>
              <a:gd name="adj1" fmla="val -67551"/>
              <a:gd name="adj2" fmla="val 1824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kumimoji="1"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一元隐函数求导公式</a:t>
            </a:r>
          </a:p>
        </p:txBody>
      </p:sp>
      <p:sp>
        <p:nvSpPr>
          <p:cNvPr id="21" name="横卷形 20"/>
          <p:cNvSpPr/>
          <p:nvPr/>
        </p:nvSpPr>
        <p:spPr>
          <a:xfrm>
            <a:off x="611560" y="908720"/>
            <a:ext cx="1246584" cy="504825"/>
          </a:xfrm>
          <a:prstGeom prst="horizontalScroll">
            <a:avLst/>
          </a:prstGeom>
          <a:solidFill>
            <a:srgbClr val="00CC99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24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kumimoji="1" lang="en-US" altLang="zh-CN" sz="24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1" lang="zh-CN" altLang="en-US" sz="2400" b="1" dirty="0">
              <a:solidFill>
                <a:prstClr val="white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757336"/>
              </p:ext>
            </p:extLst>
          </p:nvPr>
        </p:nvGraphicFramePr>
        <p:xfrm>
          <a:off x="2062808" y="2070216"/>
          <a:ext cx="18764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Equation" r:id="rId5" imgW="914400" imgH="228600" progId="Equation.DSMT4">
                  <p:embed/>
                </p:oleObj>
              </mc:Choice>
              <mc:Fallback>
                <p:oleObj name="Equation" r:id="rId5" imgW="914400" imgH="228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808" y="2070216"/>
                        <a:ext cx="1876425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1547664" y="2698130"/>
            <a:ext cx="2391569" cy="514846"/>
            <a:chOff x="1547664" y="2626122"/>
            <a:chExt cx="2391569" cy="514846"/>
          </a:xfrm>
        </p:grpSpPr>
        <p:sp>
          <p:nvSpPr>
            <p:cNvPr id="17" name="Text Box 186"/>
            <p:cNvSpPr txBox="1">
              <a:spLocks noChangeArrowheads="1"/>
            </p:cNvSpPr>
            <p:nvPr/>
          </p:nvSpPr>
          <p:spPr bwMode="auto">
            <a:xfrm>
              <a:off x="1547664" y="2626122"/>
              <a:ext cx="10668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en-US" altLang="zh-CN" sz="2400" b="1"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(3)</a:t>
              </a:r>
            </a:p>
          </p:txBody>
        </p:sp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3738806"/>
                </p:ext>
              </p:extLst>
            </p:nvPr>
          </p:nvGraphicFramePr>
          <p:xfrm>
            <a:off x="2062808" y="2672656"/>
            <a:ext cx="1876425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Equation" r:id="rId7" imgW="914400" imgH="228600" progId="Equation.DSMT4">
                    <p:embed/>
                  </p:oleObj>
                </mc:Choice>
                <mc:Fallback>
                  <p:oleObj name="Equation" r:id="rId7" imgW="914400" imgH="2286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2808" y="2672656"/>
                          <a:ext cx="1876425" cy="468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222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0" grpId="0" autoUpdateAnimBg="0"/>
      <p:bldP spid="11" grpId="0" autoUpdateAnimBg="0"/>
      <p:bldP spid="12" grpId="0" autoUpdateAnimBg="0"/>
      <p:bldP spid="14" grpId="0" autoUpdateAnimBg="0"/>
      <p:bldP spid="16" grpId="0"/>
      <p:bldP spid="18" grpId="0" build="p" autoUpdateAnimBg="0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293003" y="332656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293004" y="260648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"/>
          <p:cNvSpPr txBox="1"/>
          <p:nvPr/>
        </p:nvSpPr>
        <p:spPr>
          <a:xfrm>
            <a:off x="643205" y="1886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06699"/>
                </a:solidFill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一、一</a:t>
            </a:r>
            <a:r>
              <a:rPr lang="zh-CN" altLang="en-US" sz="2800" b="1" dirty="0">
                <a:solidFill>
                  <a:srgbClr val="006699"/>
                </a:solidFill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个方程的情形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83568" y="620688"/>
            <a:ext cx="3456384" cy="8792"/>
          </a:xfrm>
          <a:prstGeom prst="line">
            <a:avLst/>
          </a:prstGeom>
          <a:ln w="1905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138"/>
          <p:cNvGrpSpPr>
            <a:grpSpLocks/>
          </p:cNvGrpSpPr>
          <p:nvPr/>
        </p:nvGrpSpPr>
        <p:grpSpPr bwMode="auto">
          <a:xfrm>
            <a:off x="4116240" y="2698384"/>
            <a:ext cx="4776240" cy="3610936"/>
            <a:chOff x="2208" y="1344"/>
            <a:chExt cx="3488" cy="2637"/>
          </a:xfrm>
        </p:grpSpPr>
        <p:grpSp>
          <p:nvGrpSpPr>
            <p:cNvPr id="22" name="Group 136"/>
            <p:cNvGrpSpPr>
              <a:grpSpLocks/>
            </p:cNvGrpSpPr>
            <p:nvPr/>
          </p:nvGrpSpPr>
          <p:grpSpPr bwMode="auto">
            <a:xfrm>
              <a:off x="2208" y="1344"/>
              <a:ext cx="3488" cy="2637"/>
              <a:chOff x="2208" y="1296"/>
              <a:chExt cx="3488" cy="2637"/>
            </a:xfrm>
          </p:grpSpPr>
          <p:pic>
            <p:nvPicPr>
              <p:cNvPr id="24" name="Picture 133" descr="PicICurve_3520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8" y="1440"/>
                <a:ext cx="3488" cy="2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Text Box 134"/>
              <p:cNvSpPr txBox="1">
                <a:spLocks noChangeArrowheads="1"/>
              </p:cNvSpPr>
              <p:nvPr/>
            </p:nvSpPr>
            <p:spPr bwMode="auto">
              <a:xfrm>
                <a:off x="5320" y="2640"/>
                <a:ext cx="24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华文新魏" panose="02010800040101010101" pitchFamily="2" charset="-122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6" name="Text Box 135"/>
              <p:cNvSpPr txBox="1">
                <a:spLocks noChangeArrowheads="1"/>
              </p:cNvSpPr>
              <p:nvPr/>
            </p:nvSpPr>
            <p:spPr bwMode="auto">
              <a:xfrm>
                <a:off x="3736" y="1296"/>
                <a:ext cx="24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99CC00"/>
                    </a:solidFill>
                    <a:effectLst/>
                    <a:uLnTx/>
                    <a:uFillTx/>
                    <a:ea typeface="华文新魏" panose="02010800040101010101" pitchFamily="2" charset="-122"/>
                    <a:cs typeface="Times New Roman" panose="02020603050405020304" pitchFamily="18" charset="0"/>
                  </a:rPr>
                  <a:t>y</a:t>
                </a:r>
              </a:p>
            </p:txBody>
          </p:sp>
        </p:grpSp>
        <p:sp>
          <p:nvSpPr>
            <p:cNvPr id="23" name="Text Box 137"/>
            <p:cNvSpPr txBox="1">
              <a:spLocks noChangeArrowheads="1"/>
            </p:cNvSpPr>
            <p:nvPr/>
          </p:nvSpPr>
          <p:spPr bwMode="auto">
            <a:xfrm>
              <a:off x="3736" y="2728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华文新魏" panose="02010800040101010101" pitchFamily="2" charset="-122"/>
                  <a:cs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27" name="Rectangle 95"/>
          <p:cNvSpPr>
            <a:spLocks noChangeArrowheads="1"/>
          </p:cNvSpPr>
          <p:nvPr/>
        </p:nvSpPr>
        <p:spPr bwMode="auto">
          <a:xfrm>
            <a:off x="839466" y="836712"/>
            <a:ext cx="274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验证方程</a:t>
            </a:r>
          </a:p>
        </p:txBody>
      </p:sp>
      <p:graphicFrame>
        <p:nvGraphicFramePr>
          <p:cNvPr id="28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263789"/>
              </p:ext>
            </p:extLst>
          </p:nvPr>
        </p:nvGraphicFramePr>
        <p:xfrm>
          <a:off x="2906391" y="847825"/>
          <a:ext cx="3187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name="Equation" r:id="rId4" imgW="3066970" imgH="495236" progId="Equation.3">
                  <p:embed/>
                </p:oleObj>
              </mc:Choice>
              <mc:Fallback>
                <p:oleObj name="Equation" r:id="rId4" imgW="3066970" imgH="4952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391" y="847825"/>
                        <a:ext cx="31877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6138541" y="911325"/>
            <a:ext cx="2819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在点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(0,0)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某邻域</a:t>
            </a:r>
          </a:p>
        </p:txBody>
      </p:sp>
      <p:sp>
        <p:nvSpPr>
          <p:cNvPr id="30" name="Text Box 98"/>
          <p:cNvSpPr txBox="1">
            <a:spLocks noChangeArrowheads="1"/>
          </p:cNvSpPr>
          <p:nvPr/>
        </p:nvSpPr>
        <p:spPr bwMode="auto">
          <a:xfrm>
            <a:off x="323528" y="1628800"/>
            <a:ext cx="6477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可确定一个单值可导隐函数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 =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 (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，并求</a:t>
            </a:r>
          </a:p>
        </p:txBody>
      </p:sp>
      <p:graphicFrame>
        <p:nvGraphicFramePr>
          <p:cNvPr id="3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838062"/>
              </p:ext>
            </p:extLst>
          </p:nvPr>
        </p:nvGraphicFramePr>
        <p:xfrm>
          <a:off x="1115616" y="2204864"/>
          <a:ext cx="299085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" name="公式" r:id="rId6" imgW="1447771" imgH="428509" progId="Equation.3">
                  <p:embed/>
                </p:oleObj>
              </mc:Choice>
              <mc:Fallback>
                <p:oleObj name="公式" r:id="rId6" imgW="1447771" imgH="4285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204864"/>
                        <a:ext cx="299085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20">
            <a:hlinkClick r:id="" action="ppaction://ole?verb=0" highlightClick="1"/>
            <a:hlinkHover r:id="" action="ppaction://noaction" highlightClick="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812583"/>
              </p:ext>
            </p:extLst>
          </p:nvPr>
        </p:nvGraphicFramePr>
        <p:xfrm>
          <a:off x="933450" y="3632200"/>
          <a:ext cx="3794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" name="演示文稿" r:id="rId9" imgW="5117490" imgH="3837297" progId="PowerPoint.Show.8">
                  <p:embed/>
                </p:oleObj>
              </mc:Choice>
              <mc:Fallback>
                <p:oleObj name="演示文稿" r:id="rId9" imgW="5117490" imgH="3837297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 l="8333" t="41098" r="86667" b="51123"/>
                      <a:stretch>
                        <a:fillRect/>
                      </a:stretch>
                    </p:blipFill>
                    <p:spPr bwMode="auto">
                      <a:xfrm>
                        <a:off x="933450" y="3632200"/>
                        <a:ext cx="3794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121" descr="han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28" y="3707185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1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293003" y="332656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293004" y="260648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"/>
          <p:cNvSpPr txBox="1"/>
          <p:nvPr/>
        </p:nvSpPr>
        <p:spPr>
          <a:xfrm>
            <a:off x="643205" y="1886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06699"/>
                </a:solidFill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一、一</a:t>
            </a:r>
            <a:r>
              <a:rPr lang="zh-CN" altLang="en-US" sz="2800" b="1" dirty="0">
                <a:solidFill>
                  <a:srgbClr val="006699"/>
                </a:solidFill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个方程的情形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83568" y="620688"/>
            <a:ext cx="3456384" cy="8792"/>
          </a:xfrm>
          <a:prstGeom prst="line">
            <a:avLst/>
          </a:prstGeom>
          <a:ln w="1905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01"/>
          <p:cNvSpPr txBox="1">
            <a:spLocks noChangeArrowheads="1"/>
          </p:cNvSpPr>
          <p:nvPr/>
        </p:nvSpPr>
        <p:spPr bwMode="auto">
          <a:xfrm>
            <a:off x="1918320" y="762000"/>
            <a:ext cx="697416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1" dirty="0" smtClean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设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函数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y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在点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的某一邻域内满足</a:t>
            </a:r>
          </a:p>
        </p:txBody>
      </p:sp>
      <p:sp>
        <p:nvSpPr>
          <p:cNvPr id="10" name="Text Box 103"/>
          <p:cNvSpPr txBox="1">
            <a:spLocks noChangeArrowheads="1"/>
          </p:cNvSpPr>
          <p:nvPr/>
        </p:nvSpPr>
        <p:spPr bwMode="auto">
          <a:xfrm>
            <a:off x="323528" y="3200400"/>
            <a:ext cx="856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则方程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y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) = 0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在点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的某邻域内可唯一确定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一个</a:t>
            </a:r>
            <a:endParaRPr kumimoji="1" lang="zh-CN" altLang="en-US" sz="2400" b="1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104"/>
          <p:cNvSpPr txBox="1">
            <a:spLocks noChangeArrowheads="1"/>
          </p:cNvSpPr>
          <p:nvPr/>
        </p:nvSpPr>
        <p:spPr bwMode="auto">
          <a:xfrm>
            <a:off x="308992" y="3871913"/>
            <a:ext cx="390296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1" dirty="0" smtClean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单值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连续函数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z = f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) ,</a:t>
            </a:r>
          </a:p>
        </p:txBody>
      </p:sp>
      <p:graphicFrame>
        <p:nvGraphicFramePr>
          <p:cNvPr id="12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599593"/>
              </p:ext>
            </p:extLst>
          </p:nvPr>
        </p:nvGraphicFramePr>
        <p:xfrm>
          <a:off x="2123728" y="4581128"/>
          <a:ext cx="307022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" name="公式" r:id="rId3" imgW="1428685" imgH="428509" progId="Equation.3">
                  <p:embed/>
                </p:oleObj>
              </mc:Choice>
              <mc:Fallback>
                <p:oleObj name="公式" r:id="rId3" imgW="1428685" imgH="4285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581128"/>
                        <a:ext cx="3070225" cy="96202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08"/>
          <p:cNvSpPr txBox="1">
            <a:spLocks noChangeArrowheads="1"/>
          </p:cNvSpPr>
          <p:nvPr/>
        </p:nvSpPr>
        <p:spPr bwMode="auto">
          <a:xfrm>
            <a:off x="1579848" y="1371600"/>
            <a:ext cx="34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(1) 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具有连续的偏导数，</a:t>
            </a:r>
          </a:p>
        </p:txBody>
      </p:sp>
      <p:sp>
        <p:nvSpPr>
          <p:cNvPr id="17" name="Text Box 112"/>
          <p:cNvSpPr txBox="1">
            <a:spLocks noChangeArrowheads="1"/>
          </p:cNvSpPr>
          <p:nvPr/>
        </p:nvSpPr>
        <p:spPr bwMode="auto">
          <a:xfrm>
            <a:off x="3923928" y="3881438"/>
            <a:ext cx="47525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满足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=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，并有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连续导数</a:t>
            </a:r>
            <a:endParaRPr kumimoji="1" lang="zh-CN" altLang="en-US" sz="2400" b="1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AutoShape 117"/>
          <p:cNvSpPr>
            <a:spLocks noChangeArrowheads="1"/>
          </p:cNvSpPr>
          <p:nvPr/>
        </p:nvSpPr>
        <p:spPr bwMode="auto">
          <a:xfrm>
            <a:off x="5868144" y="4868416"/>
            <a:ext cx="2944911" cy="504800"/>
          </a:xfrm>
          <a:prstGeom prst="wedgeRectCallout">
            <a:avLst>
              <a:gd name="adj1" fmla="val -72620"/>
              <a:gd name="adj2" fmla="val 639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二元隐函数求导公式</a:t>
            </a:r>
          </a:p>
        </p:txBody>
      </p:sp>
      <p:sp>
        <p:nvSpPr>
          <p:cNvPr id="21" name="横卷形 20"/>
          <p:cNvSpPr/>
          <p:nvPr/>
        </p:nvSpPr>
        <p:spPr>
          <a:xfrm>
            <a:off x="683568" y="758800"/>
            <a:ext cx="1225624" cy="504825"/>
          </a:xfrm>
          <a:prstGeom prst="horizontalScroll">
            <a:avLst/>
          </a:prstGeom>
          <a:solidFill>
            <a:srgbClr val="00CC99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24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kumimoji="1" lang="en-US" altLang="zh-CN" sz="24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1" lang="zh-CN" altLang="en-US" sz="2400" b="1" dirty="0">
              <a:solidFill>
                <a:prstClr val="white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79848" y="1966913"/>
            <a:ext cx="2878832" cy="490240"/>
            <a:chOff x="1579848" y="1966913"/>
            <a:chExt cx="2878832" cy="490240"/>
          </a:xfrm>
        </p:grpSpPr>
        <p:sp>
          <p:nvSpPr>
            <p:cNvPr id="15" name="Text Box 110"/>
            <p:cNvSpPr txBox="1">
              <a:spLocks noChangeArrowheads="1"/>
            </p:cNvSpPr>
            <p:nvPr/>
          </p:nvSpPr>
          <p:spPr bwMode="auto">
            <a:xfrm>
              <a:off x="1579848" y="1966913"/>
              <a:ext cx="10668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2400" b="1"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(2)</a:t>
              </a: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8890874"/>
                </p:ext>
              </p:extLst>
            </p:nvPr>
          </p:nvGraphicFramePr>
          <p:xfrm>
            <a:off x="2112355" y="1988840"/>
            <a:ext cx="2346325" cy="46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3" name="Equation" r:id="rId5" imgW="1143000" imgH="228600" progId="Equation.DSMT4">
                    <p:embed/>
                  </p:oleObj>
                </mc:Choice>
                <mc:Fallback>
                  <p:oleObj name="Equation" r:id="rId5" imgW="1143000" imgH="228600" progId="Equation.DSMT4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355" y="1988840"/>
                          <a:ext cx="2346325" cy="468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组合 23"/>
          <p:cNvGrpSpPr/>
          <p:nvPr/>
        </p:nvGrpSpPr>
        <p:grpSpPr>
          <a:xfrm>
            <a:off x="1579848" y="2576513"/>
            <a:ext cx="2950840" cy="492447"/>
            <a:chOff x="1579848" y="2576513"/>
            <a:chExt cx="2950840" cy="492447"/>
          </a:xfrm>
        </p:grpSpPr>
        <p:sp>
          <p:nvSpPr>
            <p:cNvPr id="16" name="Text Box 111"/>
            <p:cNvSpPr txBox="1">
              <a:spLocks noChangeArrowheads="1"/>
            </p:cNvSpPr>
            <p:nvPr/>
          </p:nvSpPr>
          <p:spPr bwMode="auto">
            <a:xfrm>
              <a:off x="1579848" y="2576513"/>
              <a:ext cx="10668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(3)</a:t>
              </a:r>
            </a:p>
          </p:txBody>
        </p:sp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7254597"/>
                </p:ext>
              </p:extLst>
            </p:nvPr>
          </p:nvGraphicFramePr>
          <p:xfrm>
            <a:off x="2157375" y="2600648"/>
            <a:ext cx="2373313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4" name="Equation" r:id="rId7" imgW="1155600" imgH="228600" progId="Equation.DSMT4">
                    <p:embed/>
                  </p:oleObj>
                </mc:Choice>
                <mc:Fallback>
                  <p:oleObj name="Equation" r:id="rId7" imgW="1155600" imgH="2286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7375" y="2600648"/>
                          <a:ext cx="2373313" cy="468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1418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0" grpId="0" autoUpdateAnimBg="0"/>
      <p:bldP spid="11" grpId="0" autoUpdateAnimBg="0"/>
      <p:bldP spid="13" grpId="0" autoUpdateAnimBg="0"/>
      <p:bldP spid="17" grpId="0" build="p" autoUpdateAnimBg="0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293003" y="332656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293004" y="260648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"/>
          <p:cNvSpPr txBox="1"/>
          <p:nvPr/>
        </p:nvSpPr>
        <p:spPr>
          <a:xfrm>
            <a:off x="643205" y="1886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06699"/>
                </a:solidFill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一、一</a:t>
            </a:r>
            <a:r>
              <a:rPr lang="zh-CN" altLang="en-US" sz="2800" b="1" dirty="0">
                <a:solidFill>
                  <a:srgbClr val="006699"/>
                </a:solidFill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个方程的情形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83568" y="620688"/>
            <a:ext cx="3456384" cy="8792"/>
          </a:xfrm>
          <a:prstGeom prst="line">
            <a:avLst/>
          </a:prstGeom>
          <a:ln w="1905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30855"/>
              </p:ext>
            </p:extLst>
          </p:nvPr>
        </p:nvGraphicFramePr>
        <p:xfrm>
          <a:off x="2044700" y="1428899"/>
          <a:ext cx="28575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" name="公式" r:id="rId3" imgW="1295429" imgH="171334" progId="Equation.3">
                  <p:embed/>
                </p:oleObj>
              </mc:Choice>
              <mc:Fallback>
                <p:oleObj name="公式" r:id="rId3" imgW="1295429" imgH="171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0" y="1428899"/>
                        <a:ext cx="285750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2971800" y="2097236"/>
            <a:ext cx="3048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两边对 </a:t>
            </a:r>
            <a:r>
              <a:rPr kumimoji="1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x 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求偏导</a:t>
            </a:r>
          </a:p>
        </p:txBody>
      </p:sp>
      <p:graphicFrame>
        <p:nvGraphicFramePr>
          <p:cNvPr id="10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012217"/>
              </p:ext>
            </p:extLst>
          </p:nvPr>
        </p:nvGraphicFramePr>
        <p:xfrm>
          <a:off x="2044700" y="2948136"/>
          <a:ext cx="39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" name="Equation" r:id="rId5" imgW="361943" imgH="419126" progId="Equation.3">
                  <p:embed/>
                </p:oleObj>
              </mc:Choice>
              <mc:Fallback>
                <p:oleObj name="Equation" r:id="rId5" imgW="361943" imgH="4191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0" y="2948136"/>
                        <a:ext cx="39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003924"/>
              </p:ext>
            </p:extLst>
          </p:nvPr>
        </p:nvGraphicFramePr>
        <p:xfrm>
          <a:off x="2211462" y="4451499"/>
          <a:ext cx="156845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0" name="公式" r:id="rId7" imgW="695430" imgH="400011" progId="Equation.3">
                  <p:embed/>
                </p:oleObj>
              </mc:Choice>
              <mc:Fallback>
                <p:oleObj name="公式" r:id="rId7" imgW="695430" imgH="40001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462" y="4451499"/>
                        <a:ext cx="1568450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756644"/>
              </p:ext>
            </p:extLst>
          </p:nvPr>
        </p:nvGraphicFramePr>
        <p:xfrm>
          <a:off x="2254895" y="5462736"/>
          <a:ext cx="15970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1" name="公式" r:id="rId9" imgW="704799" imgH="428509" progId="Equation.3">
                  <p:embed/>
                </p:oleObj>
              </mc:Choice>
              <mc:Fallback>
                <p:oleObj name="公式" r:id="rId9" imgW="704799" imgH="4285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895" y="5462736"/>
                        <a:ext cx="15970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6"/>
          <p:cNvSpPr txBox="1">
            <a:spLocks noChangeArrowheads="1"/>
          </p:cNvSpPr>
          <p:nvPr/>
        </p:nvSpPr>
        <p:spPr bwMode="auto">
          <a:xfrm>
            <a:off x="360363" y="5678636"/>
            <a:ext cx="1697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同样可得：</a:t>
            </a:r>
          </a:p>
        </p:txBody>
      </p:sp>
      <p:graphicFrame>
        <p:nvGraphicFramePr>
          <p:cNvPr id="14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539382"/>
              </p:ext>
            </p:extLst>
          </p:nvPr>
        </p:nvGraphicFramePr>
        <p:xfrm>
          <a:off x="2471738" y="2965599"/>
          <a:ext cx="660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" name="Equation" r:id="rId11" imgW="628802" imgH="419126" progId="Equation.3">
                  <p:embed/>
                </p:oleObj>
              </mc:Choice>
              <mc:Fallback>
                <p:oleObj name="Equation" r:id="rId11" imgW="628802" imgH="4191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738" y="2965599"/>
                        <a:ext cx="660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841801"/>
              </p:ext>
            </p:extLst>
          </p:nvPr>
        </p:nvGraphicFramePr>
        <p:xfrm>
          <a:off x="3200400" y="2752874"/>
          <a:ext cx="4318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3" name="Equation" r:id="rId13" imgW="400115" imgH="895247" progId="Equation.3">
                  <p:embed/>
                </p:oleObj>
              </mc:Choice>
              <mc:Fallback>
                <p:oleObj name="Equation" r:id="rId13" imgW="400115" imgH="8952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752874"/>
                        <a:ext cx="4318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524628"/>
              </p:ext>
            </p:extLst>
          </p:nvPr>
        </p:nvGraphicFramePr>
        <p:xfrm>
          <a:off x="3705225" y="2973536"/>
          <a:ext cx="60483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4" name="公式" r:id="rId15" imgW="247773" imgH="171334" progId="Equation.3">
                  <p:embed/>
                </p:oleObj>
              </mc:Choice>
              <mc:Fallback>
                <p:oleObj name="公式" r:id="rId15" imgW="247773" imgH="171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225" y="2973536"/>
                        <a:ext cx="60483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2971800" y="3710136"/>
            <a:ext cx="5257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在 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0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0 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0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0 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z</a:t>
            </a:r>
            <a:r>
              <a:rPr kumimoji="0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) 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的某邻域内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0" lang="en-US" altLang="zh-CN" sz="2400" b="1" i="1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z</a:t>
            </a:r>
            <a:r>
              <a:rPr kumimoji="0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 0</a:t>
            </a:r>
          </a:p>
        </p:txBody>
      </p:sp>
      <p:sp>
        <p:nvSpPr>
          <p:cNvPr id="18" name="Text Box 54"/>
          <p:cNvSpPr txBox="1">
            <a:spLocks noChangeArrowheads="1"/>
          </p:cNvSpPr>
          <p:nvPr/>
        </p:nvSpPr>
        <p:spPr bwMode="auto">
          <a:xfrm>
            <a:off x="844550" y="814536"/>
            <a:ext cx="76136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设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z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 =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 (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 ,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是方程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 (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 ,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y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z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) = 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所确定的隐函数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则</a:t>
            </a:r>
          </a:p>
        </p:txBody>
      </p:sp>
      <p:sp>
        <p:nvSpPr>
          <p:cNvPr id="19" name="AutoShape 56"/>
          <p:cNvSpPr>
            <a:spLocks noChangeArrowheads="1"/>
          </p:cNvSpPr>
          <p:nvPr/>
        </p:nvSpPr>
        <p:spPr bwMode="auto">
          <a:xfrm>
            <a:off x="2667000" y="2033736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" name="AutoShape 57"/>
          <p:cNvSpPr>
            <a:spLocks noChangeArrowheads="1"/>
          </p:cNvSpPr>
          <p:nvPr/>
        </p:nvSpPr>
        <p:spPr bwMode="auto">
          <a:xfrm>
            <a:off x="2667000" y="3633936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11875" y="1541735"/>
            <a:ext cx="2459109" cy="1167185"/>
            <a:chOff x="6111875" y="1541735"/>
            <a:chExt cx="2459109" cy="1167185"/>
          </a:xfrm>
        </p:grpSpPr>
        <p:sp>
          <p:nvSpPr>
            <p:cNvPr id="22" name="Text Box 77"/>
            <p:cNvSpPr txBox="1">
              <a:spLocks noChangeArrowheads="1"/>
            </p:cNvSpPr>
            <p:nvPr/>
          </p:nvSpPr>
          <p:spPr bwMode="auto">
            <a:xfrm>
              <a:off x="8172400" y="1541735"/>
              <a:ext cx="381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6666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</a:p>
          </p:txBody>
        </p:sp>
        <p:sp>
          <p:nvSpPr>
            <p:cNvPr id="23" name="Line 78"/>
            <p:cNvSpPr>
              <a:spLocks noChangeShapeType="1"/>
            </p:cNvSpPr>
            <p:nvPr/>
          </p:nvSpPr>
          <p:spPr bwMode="auto">
            <a:xfrm>
              <a:off x="6513258" y="1916832"/>
              <a:ext cx="1660567" cy="54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4" name="Line 79"/>
            <p:cNvSpPr>
              <a:spLocks noChangeShapeType="1"/>
            </p:cNvSpPr>
            <p:nvPr/>
          </p:nvSpPr>
          <p:spPr bwMode="auto">
            <a:xfrm>
              <a:off x="6470073" y="2107258"/>
              <a:ext cx="685310" cy="342106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5" name="Text Box 89"/>
            <p:cNvSpPr txBox="1">
              <a:spLocks noChangeArrowheads="1"/>
            </p:cNvSpPr>
            <p:nvPr/>
          </p:nvSpPr>
          <p:spPr bwMode="auto">
            <a:xfrm>
              <a:off x="7155383" y="2189807"/>
              <a:ext cx="381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z</a:t>
              </a:r>
            </a:p>
          </p:txBody>
        </p:sp>
        <p:sp>
          <p:nvSpPr>
            <p:cNvPr id="26" name="Line 92"/>
            <p:cNvSpPr>
              <a:spLocks noChangeShapeType="1"/>
            </p:cNvSpPr>
            <p:nvPr/>
          </p:nvSpPr>
          <p:spPr bwMode="auto">
            <a:xfrm flipV="1">
              <a:off x="7437224" y="1988839"/>
              <a:ext cx="792375" cy="485129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9998009"/>
                </p:ext>
              </p:extLst>
            </p:nvPr>
          </p:nvGraphicFramePr>
          <p:xfrm>
            <a:off x="6111875" y="1804707"/>
            <a:ext cx="373781" cy="3737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5" name="Equation" r:id="rId17" imgW="164880" imgH="164880" progId="Equation.DSMT4">
                    <p:embed/>
                  </p:oleObj>
                </mc:Choice>
                <mc:Fallback>
                  <p:oleObj name="Equation" r:id="rId17" imgW="16488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111875" y="1804707"/>
                          <a:ext cx="373781" cy="3737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 Box 77"/>
            <p:cNvSpPr txBox="1">
              <a:spLocks noChangeArrowheads="1"/>
            </p:cNvSpPr>
            <p:nvPr/>
          </p:nvSpPr>
          <p:spPr bwMode="auto">
            <a:xfrm>
              <a:off x="8189984" y="2117799"/>
              <a:ext cx="381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6666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y</a:t>
              </a:r>
            </a:p>
          </p:txBody>
        </p:sp>
        <p:sp>
          <p:nvSpPr>
            <p:cNvPr id="29" name="Line 92"/>
            <p:cNvSpPr>
              <a:spLocks noChangeShapeType="1"/>
            </p:cNvSpPr>
            <p:nvPr/>
          </p:nvSpPr>
          <p:spPr bwMode="auto">
            <a:xfrm flipV="1">
              <a:off x="7452320" y="2487190"/>
              <a:ext cx="720080" cy="77713"/>
            </a:xfrm>
            <a:prstGeom prst="line">
              <a:avLst/>
            </a:prstGeom>
            <a:noFill/>
            <a:ln w="1905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0" name="Line 79"/>
            <p:cNvSpPr>
              <a:spLocks noChangeShapeType="1"/>
            </p:cNvSpPr>
            <p:nvPr/>
          </p:nvSpPr>
          <p:spPr bwMode="auto">
            <a:xfrm>
              <a:off x="6516216" y="1988840"/>
              <a:ext cx="1713384" cy="36671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66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3" grpId="0" autoUpdateAnimBg="0"/>
      <p:bldP spid="17" grpId="0"/>
      <p:bldP spid="18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293003" y="332656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293004" y="260648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"/>
          <p:cNvSpPr txBox="1"/>
          <p:nvPr/>
        </p:nvSpPr>
        <p:spPr>
          <a:xfrm>
            <a:off x="643205" y="1886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06699"/>
                </a:solidFill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一、一</a:t>
            </a:r>
            <a:r>
              <a:rPr lang="zh-CN" altLang="en-US" sz="2800" b="1" dirty="0">
                <a:solidFill>
                  <a:srgbClr val="006699"/>
                </a:solidFill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个方程的情形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83568" y="620688"/>
            <a:ext cx="3456384" cy="8792"/>
          </a:xfrm>
          <a:prstGeom prst="line">
            <a:avLst/>
          </a:prstGeom>
          <a:ln w="1905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08"/>
          <p:cNvSpPr>
            <a:spLocks noChangeArrowheads="1"/>
          </p:cNvSpPr>
          <p:nvPr/>
        </p:nvSpPr>
        <p:spPr bwMode="auto">
          <a:xfrm>
            <a:off x="847403" y="854075"/>
            <a:ext cx="15240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9" name="Object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947878"/>
              </p:ext>
            </p:extLst>
          </p:nvPr>
        </p:nvGraphicFramePr>
        <p:xfrm>
          <a:off x="1983159" y="855663"/>
          <a:ext cx="3236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2" name="Equation" r:id="rId3" imgW="3209943" imgH="495236" progId="Equation.3">
                  <p:embed/>
                </p:oleObj>
              </mc:Choice>
              <mc:Fallback>
                <p:oleObj name="Equation" r:id="rId3" imgW="3209943" imgH="4952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3159" y="855663"/>
                        <a:ext cx="3236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732858"/>
              </p:ext>
            </p:extLst>
          </p:nvPr>
        </p:nvGraphicFramePr>
        <p:xfrm>
          <a:off x="5825480" y="635000"/>
          <a:ext cx="771525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3" name="公式" r:id="rId5" imgW="314401" imgH="428509" progId="Equation.3">
                  <p:embed/>
                </p:oleObj>
              </mc:Choice>
              <mc:Fallback>
                <p:oleObj name="公式" r:id="rId5" imgW="314401" imgH="4285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5480" y="635000"/>
                        <a:ext cx="771525" cy="102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1"/>
          <p:cNvSpPr txBox="1">
            <a:spLocks noChangeArrowheads="1"/>
          </p:cNvSpPr>
          <p:nvPr/>
        </p:nvSpPr>
        <p:spPr bwMode="auto">
          <a:xfrm>
            <a:off x="5292080" y="876300"/>
            <a:ext cx="457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求</a:t>
            </a:r>
          </a:p>
        </p:txBody>
      </p:sp>
      <p:graphicFrame>
        <p:nvGraphicFramePr>
          <p:cNvPr id="12" name="Object 112">
            <a:hlinkClick r:id="" action="ppaction://ole?verb=0" highlightClick="1"/>
            <a:hlinkHover r:id="" action="ppaction://noaction" highlightClick="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391532"/>
              </p:ext>
            </p:extLst>
          </p:nvPr>
        </p:nvGraphicFramePr>
        <p:xfrm>
          <a:off x="933450" y="1600200"/>
          <a:ext cx="30988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4" name="演示文稿" r:id="rId8" imgW="5120710" imgH="3840618" progId="PowerPoint.Show.8">
                  <p:embed/>
                </p:oleObj>
              </mc:Choice>
              <mc:Fallback>
                <p:oleObj name="演示文稿" r:id="rId8" imgW="5120710" imgH="3840618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333" t="21117" r="50000" b="71104"/>
                      <a:stretch>
                        <a:fillRect/>
                      </a:stretch>
                    </p:blipFill>
                    <p:spPr bwMode="auto">
                      <a:xfrm>
                        <a:off x="933450" y="1600200"/>
                        <a:ext cx="3098800" cy="43338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13" descr="ha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28800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114">
            <a:hlinkClick r:id="" action="ppaction://ole?verb=0" highlightClick="1"/>
            <a:hlinkHover r:id="" action="ppaction://noaction" highlightClick="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471294"/>
              </p:ext>
            </p:extLst>
          </p:nvPr>
        </p:nvGraphicFramePr>
        <p:xfrm>
          <a:off x="907728" y="2343773"/>
          <a:ext cx="3124200" cy="437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5" name="演示文稿" r:id="rId12" imgW="5120710" imgH="3840618" progId="PowerPoint.Show.8">
                  <p:embed/>
                </p:oleObj>
              </mc:Choice>
              <mc:Fallback>
                <p:oleObj name="演示文稿" r:id="rId12" imgW="5120710" imgH="3840618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333" t="21117" r="50000" b="71104"/>
                      <a:stretch>
                        <a:fillRect/>
                      </a:stretch>
                    </p:blipFill>
                    <p:spPr bwMode="auto">
                      <a:xfrm>
                        <a:off x="907728" y="2343773"/>
                        <a:ext cx="3124200" cy="437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15" descr="ha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16"/>
          <p:cNvSpPr>
            <a:spLocks noChangeArrowheads="1"/>
          </p:cNvSpPr>
          <p:nvPr/>
        </p:nvSpPr>
        <p:spPr bwMode="auto">
          <a:xfrm>
            <a:off x="831528" y="3098800"/>
            <a:ext cx="990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 Box 117"/>
          <p:cNvSpPr txBox="1">
            <a:spLocks noChangeArrowheads="1"/>
          </p:cNvSpPr>
          <p:nvPr/>
        </p:nvSpPr>
        <p:spPr bwMode="auto">
          <a:xfrm>
            <a:off x="1403648" y="3175000"/>
            <a:ext cx="388843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设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(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x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具有连续偏导数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18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2440"/>
              </p:ext>
            </p:extLst>
          </p:nvPr>
        </p:nvGraphicFramePr>
        <p:xfrm>
          <a:off x="6513016" y="2971800"/>
          <a:ext cx="180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6" name="Equation" r:id="rId14" imgW="1771542" imgH="819137" progId="Equation.3">
                  <p:embed/>
                </p:oleObj>
              </mc:Choice>
              <mc:Fallback>
                <p:oleObj name="Equation" r:id="rId14" imgW="1771542" imgH="81913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016" y="2971800"/>
                        <a:ext cx="180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19"/>
          <p:cNvSpPr txBox="1">
            <a:spLocks noChangeArrowheads="1"/>
          </p:cNvSpPr>
          <p:nvPr/>
        </p:nvSpPr>
        <p:spPr bwMode="auto">
          <a:xfrm>
            <a:off x="5072856" y="3163888"/>
            <a:ext cx="1422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已知方程</a:t>
            </a:r>
          </a:p>
        </p:txBody>
      </p:sp>
      <p:sp>
        <p:nvSpPr>
          <p:cNvPr id="20" name="Text Box 120"/>
          <p:cNvSpPr txBox="1">
            <a:spLocks noChangeArrowheads="1"/>
          </p:cNvSpPr>
          <p:nvPr/>
        </p:nvSpPr>
        <p:spPr bwMode="auto">
          <a:xfrm>
            <a:off x="323528" y="3708400"/>
            <a:ext cx="2286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求 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z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 .</a:t>
            </a:r>
          </a:p>
        </p:txBody>
      </p:sp>
      <p:graphicFrame>
        <p:nvGraphicFramePr>
          <p:cNvPr id="21" name="Object 121">
            <a:hlinkClick r:id="" action="ppaction://ole?verb=0" highlightClick="1"/>
            <a:hlinkHover r:id="" action="ppaction://noaction" highlightClick="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879398"/>
              </p:ext>
            </p:extLst>
          </p:nvPr>
        </p:nvGraphicFramePr>
        <p:xfrm>
          <a:off x="899592" y="4432300"/>
          <a:ext cx="2943225" cy="51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7" name="演示文稿" r:id="rId17" imgW="5120710" imgH="3840618" progId="PowerPoint.Show.8">
                  <p:embed/>
                </p:oleObj>
              </mc:Choice>
              <mc:Fallback>
                <p:oleObj name="演示文稿" r:id="rId17" imgW="5120710" imgH="3840618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333" t="24426" r="53334" b="66684"/>
                      <a:stretch>
                        <a:fillRect/>
                      </a:stretch>
                    </p:blipFill>
                    <p:spPr bwMode="auto">
                      <a:xfrm>
                        <a:off x="899592" y="4432300"/>
                        <a:ext cx="2943225" cy="511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122" descr="ha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509120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Object 123">
            <a:hlinkClick r:id="" action="ppaction://ole?verb=0" highlightClick="1"/>
            <a:hlinkHover r:id="" action="ppaction://noaction" highlightClick="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408011"/>
              </p:ext>
            </p:extLst>
          </p:nvPr>
        </p:nvGraphicFramePr>
        <p:xfrm>
          <a:off x="899592" y="5105400"/>
          <a:ext cx="1838672" cy="345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8" name="演示文稿" r:id="rId20" imgW="5120710" imgH="3840618" progId="PowerPoint.Show.8">
                  <p:embed/>
                </p:oleObj>
              </mc:Choice>
              <mc:Fallback>
                <p:oleObj name="演示文稿" r:id="rId20" imgW="5120710" imgH="3840618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333" t="24426" r="65001" b="68906"/>
                      <a:stretch>
                        <a:fillRect/>
                      </a:stretch>
                    </p:blipFill>
                    <p:spPr bwMode="auto">
                      <a:xfrm>
                        <a:off x="899592" y="5105400"/>
                        <a:ext cx="1838672" cy="3452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Picture 124" descr="ha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59" y="5245100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" name="Object 125">
            <a:hlinkClick r:id="" action="ppaction://ole?verb=0" highlightClick="1"/>
            <a:hlinkHover r:id="" action="ppaction://noaction" highlightClick="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642182"/>
              </p:ext>
            </p:extLst>
          </p:nvPr>
        </p:nvGraphicFramePr>
        <p:xfrm>
          <a:off x="895350" y="5867400"/>
          <a:ext cx="12700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9" name="演示文稿" r:id="rId23" imgW="5120710" imgH="3840618" progId="PowerPoint.Show.8">
                  <p:embed/>
                </p:oleObj>
              </mc:Choice>
              <mc:Fallback>
                <p:oleObj name="演示文稿" r:id="rId23" imgW="5120710" imgH="3840618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333" t="9938" r="73334" b="82278"/>
                      <a:stretch>
                        <a:fillRect/>
                      </a:stretch>
                    </p:blipFill>
                    <p:spPr bwMode="auto">
                      <a:xfrm>
                        <a:off x="895350" y="5867400"/>
                        <a:ext cx="12700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26" descr="ha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67" y="5994400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293003" y="332656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293004" y="260648"/>
            <a:ext cx="390564" cy="288032"/>
          </a:xfrm>
          <a:prstGeom prst="rtTriangl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"/>
          <p:cNvSpPr txBox="1"/>
          <p:nvPr/>
        </p:nvSpPr>
        <p:spPr>
          <a:xfrm>
            <a:off x="643205" y="18864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006699"/>
                </a:solidFill>
                <a:latin typeface="华文新魏" pitchFamily="2" charset="-122"/>
                <a:ea typeface="华文新魏" pitchFamily="2" charset="-122"/>
                <a:cs typeface="Times New Roman" panose="02020603050405020304" pitchFamily="18" charset="0"/>
              </a:rPr>
              <a:t>二、方程组的情形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83568" y="620688"/>
            <a:ext cx="3456384" cy="8792"/>
          </a:xfrm>
          <a:prstGeom prst="line">
            <a:avLst/>
          </a:prstGeom>
          <a:ln w="1905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1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444813"/>
              </p:ext>
            </p:extLst>
          </p:nvPr>
        </p:nvGraphicFramePr>
        <p:xfrm>
          <a:off x="1619672" y="2109192"/>
          <a:ext cx="3808413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8" name="公式" r:id="rId3" imgW="1771542" imgH="428509" progId="Equation.3">
                  <p:embed/>
                </p:oleObj>
              </mc:Choice>
              <mc:Fallback>
                <p:oleObj name="公式" r:id="rId3" imgW="1771542" imgH="4285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109192"/>
                        <a:ext cx="3808413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220997"/>
              </p:ext>
            </p:extLst>
          </p:nvPr>
        </p:nvGraphicFramePr>
        <p:xfrm>
          <a:off x="2123728" y="889992"/>
          <a:ext cx="235902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9" name="公式" r:id="rId5" imgW="1085828" imgH="428509" progId="Equation.3">
                  <p:embed/>
                </p:oleObj>
              </mc:Choice>
              <mc:Fallback>
                <p:oleObj name="公式" r:id="rId5" imgW="1085828" imgH="4285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889992"/>
                        <a:ext cx="2359025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85"/>
          <p:cNvSpPr txBox="1">
            <a:spLocks noChangeArrowheads="1"/>
          </p:cNvSpPr>
          <p:nvPr/>
        </p:nvSpPr>
        <p:spPr bwMode="auto">
          <a:xfrm>
            <a:off x="4572000" y="1094829"/>
            <a:ext cx="243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确定隐函数组</a:t>
            </a:r>
          </a:p>
        </p:txBody>
      </p:sp>
      <p:sp>
        <p:nvSpPr>
          <p:cNvPr id="11" name="Text Box 186"/>
          <p:cNvSpPr txBox="1">
            <a:spLocks noChangeArrowheads="1"/>
          </p:cNvSpPr>
          <p:nvPr/>
        </p:nvSpPr>
        <p:spPr bwMode="auto">
          <a:xfrm>
            <a:off x="334963" y="2261592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则</a:t>
            </a:r>
          </a:p>
        </p:txBody>
      </p:sp>
      <p:sp>
        <p:nvSpPr>
          <p:cNvPr id="12" name="Text Box 187"/>
          <p:cNvSpPr txBox="1">
            <a:spLocks noChangeArrowheads="1"/>
          </p:cNvSpPr>
          <p:nvPr/>
        </p:nvSpPr>
        <p:spPr bwMode="auto">
          <a:xfrm>
            <a:off x="334963" y="3284984"/>
            <a:ext cx="2781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两边对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x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求导得</a:t>
            </a:r>
          </a:p>
        </p:txBody>
      </p:sp>
      <p:graphicFrame>
        <p:nvGraphicFramePr>
          <p:cNvPr id="13" name="Object 1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442821"/>
              </p:ext>
            </p:extLst>
          </p:nvPr>
        </p:nvGraphicFramePr>
        <p:xfrm>
          <a:off x="6589786" y="878036"/>
          <a:ext cx="1798638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0" name="公式" r:id="rId7" imgW="819316" imgH="428509" progId="Equation.3">
                  <p:embed/>
                </p:oleObj>
              </mc:Choice>
              <mc:Fallback>
                <p:oleObj name="公式" r:id="rId7" imgW="819316" imgH="4285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9786" y="878036"/>
                        <a:ext cx="1798638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01"/>
          <p:cNvSpPr>
            <a:spLocks noChangeArrowheads="1"/>
          </p:cNvSpPr>
          <p:nvPr/>
        </p:nvSpPr>
        <p:spPr bwMode="auto">
          <a:xfrm>
            <a:off x="639763" y="112653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anose="02010800040101010101" pitchFamily="2" charset="-122"/>
                <a:cs typeface="Times New Roman" panose="02020603050405020304" pitchFamily="18" charset="0"/>
              </a:rPr>
              <a:t>设方程组</a:t>
            </a:r>
          </a:p>
        </p:txBody>
      </p:sp>
      <p:graphicFrame>
        <p:nvGraphicFramePr>
          <p:cNvPr id="15" name="Object 2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797076"/>
              </p:ext>
            </p:extLst>
          </p:nvPr>
        </p:nvGraphicFramePr>
        <p:xfrm>
          <a:off x="1619672" y="4391943"/>
          <a:ext cx="46196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1" name="Equation" r:id="rId9" imgW="352573" imgH="876133" progId="Equation.3">
                  <p:embed/>
                </p:oleObj>
              </mc:Choice>
              <mc:Fallback>
                <p:oleObj name="Equation" r:id="rId9" imgW="352573" imgH="87613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4391943"/>
                        <a:ext cx="461962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4213"/>
              </p:ext>
            </p:extLst>
          </p:nvPr>
        </p:nvGraphicFramePr>
        <p:xfrm>
          <a:off x="3067472" y="4103018"/>
          <a:ext cx="5588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2" name="Equation" r:id="rId11" imgW="533371" imgH="895247" progId="Equation.3">
                  <p:embed/>
                </p:oleObj>
              </mc:Choice>
              <mc:Fallback>
                <p:oleObj name="Equation" r:id="rId11" imgW="533371" imgH="8952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472" y="4103018"/>
                        <a:ext cx="5588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2865"/>
              </p:ext>
            </p:extLst>
          </p:nvPr>
        </p:nvGraphicFramePr>
        <p:xfrm>
          <a:off x="4439072" y="4103018"/>
          <a:ext cx="5588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3" name="Equation" r:id="rId13" imgW="533371" imgH="895247" progId="Equation.3">
                  <p:embed/>
                </p:oleObj>
              </mc:Choice>
              <mc:Fallback>
                <p:oleObj name="Equation" r:id="rId13" imgW="533371" imgH="8952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9072" y="4103018"/>
                        <a:ext cx="5588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214182"/>
              </p:ext>
            </p:extLst>
          </p:nvPr>
        </p:nvGraphicFramePr>
        <p:xfrm>
          <a:off x="3067472" y="5004718"/>
          <a:ext cx="5588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4" name="Equation" r:id="rId15" imgW="533371" imgH="895247" progId="Equation.3">
                  <p:embed/>
                </p:oleObj>
              </mc:Choice>
              <mc:Fallback>
                <p:oleObj name="Equation" r:id="rId15" imgW="533371" imgH="8952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472" y="5004718"/>
                        <a:ext cx="5588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297071"/>
              </p:ext>
            </p:extLst>
          </p:nvPr>
        </p:nvGraphicFramePr>
        <p:xfrm>
          <a:off x="4439072" y="5022180"/>
          <a:ext cx="5588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5" name="Equation" r:id="rId17" imgW="533371" imgH="895247" progId="Equation.3">
                  <p:embed/>
                </p:oleObj>
              </mc:Choice>
              <mc:Fallback>
                <p:oleObj name="Equation" r:id="rId17" imgW="533371" imgH="8952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9072" y="5022180"/>
                        <a:ext cx="5588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580111"/>
              </p:ext>
            </p:extLst>
          </p:nvPr>
        </p:nvGraphicFramePr>
        <p:xfrm>
          <a:off x="1918122" y="4299868"/>
          <a:ext cx="39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6" name="Equation" r:id="rId19" imgW="361943" imgH="419126" progId="Equation.3">
                  <p:embed/>
                </p:oleObj>
              </mc:Choice>
              <mc:Fallback>
                <p:oleObj name="Equation" r:id="rId19" imgW="361943" imgH="4191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8122" y="4299868"/>
                        <a:ext cx="39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20461"/>
              </p:ext>
            </p:extLst>
          </p:nvPr>
        </p:nvGraphicFramePr>
        <p:xfrm>
          <a:off x="2330872" y="4299868"/>
          <a:ext cx="67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7" name="Equation" r:id="rId21" imgW="647541" imgH="419126" progId="Equation.3">
                  <p:embed/>
                </p:oleObj>
              </mc:Choice>
              <mc:Fallback>
                <p:oleObj name="Equation" r:id="rId21" imgW="647541" imgH="4191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872" y="4299868"/>
                        <a:ext cx="673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56300"/>
              </p:ext>
            </p:extLst>
          </p:nvPr>
        </p:nvGraphicFramePr>
        <p:xfrm>
          <a:off x="3677072" y="4299868"/>
          <a:ext cx="64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8" name="Equation" r:id="rId23" imgW="619085" imgH="419126" progId="Equation.3">
                  <p:embed/>
                </p:oleObj>
              </mc:Choice>
              <mc:Fallback>
                <p:oleObj name="Equation" r:id="rId23" imgW="619085" imgH="4191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072" y="4299868"/>
                        <a:ext cx="647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170757"/>
              </p:ext>
            </p:extLst>
          </p:nvPr>
        </p:nvGraphicFramePr>
        <p:xfrm>
          <a:off x="5048672" y="4349080"/>
          <a:ext cx="59531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9" name="公式" r:id="rId25" imgW="276229" imgH="171334" progId="Equation.3">
                  <p:embed/>
                </p:oleObj>
              </mc:Choice>
              <mc:Fallback>
                <p:oleObj name="公式" r:id="rId25" imgW="276229" imgH="171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672" y="4349080"/>
                        <a:ext cx="595312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445186"/>
              </p:ext>
            </p:extLst>
          </p:nvPr>
        </p:nvGraphicFramePr>
        <p:xfrm>
          <a:off x="1919709" y="5214268"/>
          <a:ext cx="431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0" name="Equation" r:id="rId27" imgW="400115" imgH="419126" progId="Equation.3">
                  <p:embed/>
                </p:oleObj>
              </mc:Choice>
              <mc:Fallback>
                <p:oleObj name="Equation" r:id="rId27" imgW="400115" imgH="4191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709" y="5214268"/>
                        <a:ext cx="431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99173"/>
              </p:ext>
            </p:extLst>
          </p:nvPr>
        </p:nvGraphicFramePr>
        <p:xfrm>
          <a:off x="2351509" y="5214268"/>
          <a:ext cx="71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1" name="Equation" r:id="rId29" imgW="685713" imgH="419126" progId="Equation.3">
                  <p:embed/>
                </p:oleObj>
              </mc:Choice>
              <mc:Fallback>
                <p:oleObj name="Equation" r:id="rId29" imgW="685713" imgH="4191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09" y="5214268"/>
                        <a:ext cx="711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815206"/>
              </p:ext>
            </p:extLst>
          </p:nvPr>
        </p:nvGraphicFramePr>
        <p:xfrm>
          <a:off x="3677072" y="5230143"/>
          <a:ext cx="68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2" name="Equation" r:id="rId31" imgW="657258" imgH="419126" progId="Equation.3">
                  <p:embed/>
                </p:oleObj>
              </mc:Choice>
              <mc:Fallback>
                <p:oleObj name="Equation" r:id="rId31" imgW="657258" imgH="4191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072" y="5230143"/>
                        <a:ext cx="685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718636"/>
              </p:ext>
            </p:extLst>
          </p:nvPr>
        </p:nvGraphicFramePr>
        <p:xfrm>
          <a:off x="5048672" y="5263480"/>
          <a:ext cx="5984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3" name="公式" r:id="rId33" imgW="276229" imgH="171334" progId="Equation.3">
                  <p:embed/>
                </p:oleObj>
              </mc:Choice>
              <mc:Fallback>
                <p:oleObj name="公式" r:id="rId33" imgW="276229" imgH="171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672" y="5263480"/>
                        <a:ext cx="59848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6084168" y="1988840"/>
            <a:ext cx="2622040" cy="1659922"/>
            <a:chOff x="6084168" y="2837879"/>
            <a:chExt cx="2622040" cy="1659922"/>
          </a:xfrm>
        </p:grpSpPr>
        <p:sp>
          <p:nvSpPr>
            <p:cNvPr id="29" name="Text Box 77"/>
            <p:cNvSpPr txBox="1">
              <a:spLocks noChangeArrowheads="1"/>
            </p:cNvSpPr>
            <p:nvPr/>
          </p:nvSpPr>
          <p:spPr bwMode="auto">
            <a:xfrm>
              <a:off x="8295456" y="2837879"/>
              <a:ext cx="381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</a:p>
          </p:txBody>
        </p:sp>
        <p:sp>
          <p:nvSpPr>
            <p:cNvPr id="30" name="Line 78"/>
            <p:cNvSpPr>
              <a:spLocks noChangeShapeType="1"/>
            </p:cNvSpPr>
            <p:nvPr/>
          </p:nvSpPr>
          <p:spPr bwMode="auto">
            <a:xfrm flipV="1">
              <a:off x="6485551" y="3140969"/>
              <a:ext cx="1716341" cy="1440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1" name="Line 79"/>
            <p:cNvSpPr>
              <a:spLocks noChangeShapeType="1"/>
            </p:cNvSpPr>
            <p:nvPr/>
          </p:nvSpPr>
          <p:spPr bwMode="auto">
            <a:xfrm>
              <a:off x="6442366" y="3475410"/>
              <a:ext cx="685310" cy="342106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2" name="Text Box 89"/>
            <p:cNvSpPr txBox="1">
              <a:spLocks noChangeArrowheads="1"/>
            </p:cNvSpPr>
            <p:nvPr/>
          </p:nvSpPr>
          <p:spPr bwMode="auto">
            <a:xfrm>
              <a:off x="7110092" y="3515965"/>
              <a:ext cx="381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u</a:t>
              </a:r>
            </a:p>
          </p:txBody>
        </p:sp>
        <p:sp>
          <p:nvSpPr>
            <p:cNvPr id="33" name="Line 92"/>
            <p:cNvSpPr>
              <a:spLocks noChangeShapeType="1"/>
            </p:cNvSpPr>
            <p:nvPr/>
          </p:nvSpPr>
          <p:spPr bwMode="auto">
            <a:xfrm flipV="1">
              <a:off x="7452033" y="3212976"/>
              <a:ext cx="792375" cy="557134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aphicFrame>
          <p:nvGraphicFramePr>
            <p:cNvPr id="34" name="对象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8897063"/>
                </p:ext>
              </p:extLst>
            </p:nvPr>
          </p:nvGraphicFramePr>
          <p:xfrm>
            <a:off x="6084168" y="3172859"/>
            <a:ext cx="373781" cy="3737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44" name="Equation" r:id="rId35" imgW="164880" imgH="164880" progId="Equation.DSMT4">
                    <p:embed/>
                  </p:oleObj>
                </mc:Choice>
                <mc:Fallback>
                  <p:oleObj name="Equation" r:id="rId35" imgW="16488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6084168" y="3172859"/>
                          <a:ext cx="373781" cy="3737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Text Box 77"/>
            <p:cNvSpPr txBox="1">
              <a:spLocks noChangeArrowheads="1"/>
            </p:cNvSpPr>
            <p:nvPr/>
          </p:nvSpPr>
          <p:spPr bwMode="auto">
            <a:xfrm>
              <a:off x="8325208" y="3529911"/>
              <a:ext cx="381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y</a:t>
              </a:r>
            </a:p>
          </p:txBody>
        </p:sp>
        <p:sp>
          <p:nvSpPr>
            <p:cNvPr id="36" name="Line 92"/>
            <p:cNvSpPr>
              <a:spLocks noChangeShapeType="1"/>
            </p:cNvSpPr>
            <p:nvPr/>
          </p:nvSpPr>
          <p:spPr bwMode="auto">
            <a:xfrm flipV="1">
              <a:off x="7452320" y="3842119"/>
              <a:ext cx="870843" cy="45468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7" name="Line 79"/>
            <p:cNvSpPr>
              <a:spLocks noChangeShapeType="1"/>
            </p:cNvSpPr>
            <p:nvPr/>
          </p:nvSpPr>
          <p:spPr bwMode="auto">
            <a:xfrm>
              <a:off x="6488509" y="3356992"/>
              <a:ext cx="1846684" cy="418529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8" name="Text Box 89"/>
            <p:cNvSpPr txBox="1">
              <a:spLocks noChangeArrowheads="1"/>
            </p:cNvSpPr>
            <p:nvPr/>
          </p:nvSpPr>
          <p:spPr bwMode="auto">
            <a:xfrm>
              <a:off x="7143328" y="3978688"/>
              <a:ext cx="381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v</a:t>
              </a:r>
            </a:p>
          </p:txBody>
        </p:sp>
        <p:sp>
          <p:nvSpPr>
            <p:cNvPr id="39" name="Line 79"/>
            <p:cNvSpPr>
              <a:spLocks noChangeShapeType="1"/>
            </p:cNvSpPr>
            <p:nvPr/>
          </p:nvSpPr>
          <p:spPr bwMode="auto">
            <a:xfrm>
              <a:off x="6372200" y="3509393"/>
              <a:ext cx="820763" cy="755228"/>
            </a:xfrm>
            <a:prstGeom prst="line">
              <a:avLst/>
            </a:prstGeom>
            <a:noFill/>
            <a:ln w="1905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0" name="Line 92"/>
            <p:cNvSpPr>
              <a:spLocks noChangeShapeType="1"/>
            </p:cNvSpPr>
            <p:nvPr/>
          </p:nvSpPr>
          <p:spPr bwMode="auto">
            <a:xfrm flipV="1">
              <a:off x="7452320" y="3933054"/>
              <a:ext cx="882873" cy="360041"/>
            </a:xfrm>
            <a:prstGeom prst="line">
              <a:avLst/>
            </a:prstGeom>
            <a:noFill/>
            <a:ln w="1905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1" name="Line 92"/>
            <p:cNvSpPr>
              <a:spLocks noChangeShapeType="1"/>
            </p:cNvSpPr>
            <p:nvPr/>
          </p:nvSpPr>
          <p:spPr bwMode="auto">
            <a:xfrm flipV="1">
              <a:off x="7452320" y="3356992"/>
              <a:ext cx="882873" cy="864096"/>
            </a:xfrm>
            <a:prstGeom prst="line">
              <a:avLst/>
            </a:prstGeom>
            <a:noFill/>
            <a:ln w="1905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084168" y="4221088"/>
            <a:ext cx="2621891" cy="1659922"/>
            <a:chOff x="6084317" y="2837879"/>
            <a:chExt cx="2621891" cy="1659922"/>
          </a:xfrm>
        </p:grpSpPr>
        <p:sp>
          <p:nvSpPr>
            <p:cNvPr id="43" name="Text Box 77"/>
            <p:cNvSpPr txBox="1">
              <a:spLocks noChangeArrowheads="1"/>
            </p:cNvSpPr>
            <p:nvPr/>
          </p:nvSpPr>
          <p:spPr bwMode="auto">
            <a:xfrm>
              <a:off x="8295456" y="2837879"/>
              <a:ext cx="381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</a:p>
          </p:txBody>
        </p:sp>
        <p:sp>
          <p:nvSpPr>
            <p:cNvPr id="44" name="Line 78"/>
            <p:cNvSpPr>
              <a:spLocks noChangeShapeType="1"/>
            </p:cNvSpPr>
            <p:nvPr/>
          </p:nvSpPr>
          <p:spPr bwMode="auto">
            <a:xfrm flipV="1">
              <a:off x="6485551" y="3140969"/>
              <a:ext cx="1716341" cy="1440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5" name="Line 79"/>
            <p:cNvSpPr>
              <a:spLocks noChangeShapeType="1"/>
            </p:cNvSpPr>
            <p:nvPr/>
          </p:nvSpPr>
          <p:spPr bwMode="auto">
            <a:xfrm>
              <a:off x="6442366" y="3475410"/>
              <a:ext cx="685310" cy="342106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6" name="Text Box 89"/>
            <p:cNvSpPr txBox="1">
              <a:spLocks noChangeArrowheads="1"/>
            </p:cNvSpPr>
            <p:nvPr/>
          </p:nvSpPr>
          <p:spPr bwMode="auto">
            <a:xfrm>
              <a:off x="7110092" y="3515965"/>
              <a:ext cx="381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u</a:t>
              </a:r>
            </a:p>
          </p:txBody>
        </p:sp>
        <p:sp>
          <p:nvSpPr>
            <p:cNvPr id="47" name="Line 92"/>
            <p:cNvSpPr>
              <a:spLocks noChangeShapeType="1"/>
            </p:cNvSpPr>
            <p:nvPr/>
          </p:nvSpPr>
          <p:spPr bwMode="auto">
            <a:xfrm flipV="1">
              <a:off x="7452033" y="3212976"/>
              <a:ext cx="792375" cy="557134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aphicFrame>
          <p:nvGraphicFramePr>
            <p:cNvPr id="48" name="对象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859392"/>
                </p:ext>
              </p:extLst>
            </p:nvPr>
          </p:nvGraphicFramePr>
          <p:xfrm>
            <a:off x="6084317" y="3158629"/>
            <a:ext cx="373063" cy="401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45" name="Equation" r:id="rId37" imgW="164880" imgH="177480" progId="Equation.DSMT4">
                    <p:embed/>
                  </p:oleObj>
                </mc:Choice>
                <mc:Fallback>
                  <p:oleObj name="Equation" r:id="rId37" imgW="16488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6084317" y="3158629"/>
                          <a:ext cx="373063" cy="4016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Text Box 77"/>
            <p:cNvSpPr txBox="1">
              <a:spLocks noChangeArrowheads="1"/>
            </p:cNvSpPr>
            <p:nvPr/>
          </p:nvSpPr>
          <p:spPr bwMode="auto">
            <a:xfrm>
              <a:off x="8325208" y="3529911"/>
              <a:ext cx="381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y</a:t>
              </a:r>
            </a:p>
          </p:txBody>
        </p:sp>
        <p:sp>
          <p:nvSpPr>
            <p:cNvPr id="50" name="Line 92"/>
            <p:cNvSpPr>
              <a:spLocks noChangeShapeType="1"/>
            </p:cNvSpPr>
            <p:nvPr/>
          </p:nvSpPr>
          <p:spPr bwMode="auto">
            <a:xfrm flipV="1">
              <a:off x="7452320" y="3842119"/>
              <a:ext cx="870843" cy="45468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1" name="Line 79"/>
            <p:cNvSpPr>
              <a:spLocks noChangeShapeType="1"/>
            </p:cNvSpPr>
            <p:nvPr/>
          </p:nvSpPr>
          <p:spPr bwMode="auto">
            <a:xfrm>
              <a:off x="6488509" y="3356992"/>
              <a:ext cx="1846684" cy="418529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2" name="Text Box 89"/>
            <p:cNvSpPr txBox="1">
              <a:spLocks noChangeArrowheads="1"/>
            </p:cNvSpPr>
            <p:nvPr/>
          </p:nvSpPr>
          <p:spPr bwMode="auto">
            <a:xfrm>
              <a:off x="7143328" y="3978688"/>
              <a:ext cx="381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v</a:t>
              </a: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6372200" y="3509393"/>
              <a:ext cx="820763" cy="755228"/>
            </a:xfrm>
            <a:prstGeom prst="line">
              <a:avLst/>
            </a:prstGeom>
            <a:noFill/>
            <a:ln w="1905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4" name="Line 92"/>
            <p:cNvSpPr>
              <a:spLocks noChangeShapeType="1"/>
            </p:cNvSpPr>
            <p:nvPr/>
          </p:nvSpPr>
          <p:spPr bwMode="auto">
            <a:xfrm flipV="1">
              <a:off x="7452320" y="3933054"/>
              <a:ext cx="882873" cy="360041"/>
            </a:xfrm>
            <a:prstGeom prst="line">
              <a:avLst/>
            </a:prstGeom>
            <a:noFill/>
            <a:ln w="1905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5" name="Line 92"/>
            <p:cNvSpPr>
              <a:spLocks noChangeShapeType="1"/>
            </p:cNvSpPr>
            <p:nvPr/>
          </p:nvSpPr>
          <p:spPr bwMode="auto">
            <a:xfrm flipV="1">
              <a:off x="7452320" y="3356992"/>
              <a:ext cx="882873" cy="864096"/>
            </a:xfrm>
            <a:prstGeom prst="line">
              <a:avLst/>
            </a:prstGeom>
            <a:noFill/>
            <a:ln w="1905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7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utoUpdateAnimBg="0"/>
      <p:bldP spid="12" grpId="0" autoUpdateAnimBg="0"/>
      <p:bldP spid="1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349</Words>
  <Application>Microsoft Office PowerPoint</Application>
  <PresentationFormat>全屏显示(4:3)</PresentationFormat>
  <Paragraphs>59</Paragraphs>
  <Slides>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Office 主题</vt:lpstr>
      <vt:lpstr>公式</vt:lpstr>
      <vt:lpstr>Equation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susu</cp:lastModifiedBy>
  <cp:revision>234</cp:revision>
  <dcterms:created xsi:type="dcterms:W3CDTF">2021-10-12T02:44:02Z</dcterms:created>
  <dcterms:modified xsi:type="dcterms:W3CDTF">2022-11-10T10:00:11Z</dcterms:modified>
</cp:coreProperties>
</file>